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8" r:id="rId3"/>
    <p:sldId id="263" r:id="rId4"/>
    <p:sldId id="265" r:id="rId5"/>
    <p:sldId id="259" r:id="rId6"/>
    <p:sldId id="260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91" r:id="rId27"/>
    <p:sldId id="289" r:id="rId28"/>
    <p:sldId id="290" r:id="rId29"/>
    <p:sldId id="292" r:id="rId30"/>
    <p:sldId id="293" r:id="rId31"/>
    <p:sldId id="266" r:id="rId32"/>
    <p:sldId id="267" r:id="rId33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138F972D-3A02-497A-9D08-DF27CF173CB4}" styleName="Generic Style 1- Body/Background Dark Color 1">
    <a:tblBg>
      <a:fillRef idx="2">
        <a:schemeClr val="dk1"/>
      </a:fillRef>
      <a:effectRef idx="2">
        <a:schemeClr val="dk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dk1">
                  <a:shade val="61000"/>
                  <a:satMod val="130000"/>
                </a:schemeClr>
              </a:gs>
              <a:gs pos="50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76450435-6131-4BA9-BD02-603D08AFE7CB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3"/>
              </a:solidFill>
            </a:ln>
          </a:top>
          <a:bottom>
            <a:ln w="2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3"/>
              </a:solidFill>
            </a:ln>
          </a:top>
          <a:bottom>
            <a:ln w="10000" cmpd="sng">
              <a:solidFill>
                <a:schemeClr val="accent3"/>
              </a:solidFill>
            </a:ln>
          </a:bottom>
        </a:tcBdr>
        <a:fill>
          <a:solidFill>
            <a:schemeClr val="accent3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1AC179A-AAE8-4965-B83C-04088BF44C00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2"/>
              </a:solidFill>
            </a:ln>
          </a:top>
          <a:bottom>
            <a:ln w="2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2"/>
              </a:solidFill>
            </a:ln>
          </a:top>
          <a:bottom>
            <a:ln w="10000" cmpd="sng">
              <a:solidFill>
                <a:schemeClr val="accent2"/>
              </a:solidFill>
            </a:ln>
          </a:bottom>
        </a:tcBdr>
        <a:fill>
          <a:solidFill>
            <a:schemeClr val="accent2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214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presProps" Target="presProps.xml"  /><Relationship Id="rId35" Type="http://schemas.openxmlformats.org/officeDocument/2006/relationships/viewProps" Target="viewProps.xml"  /><Relationship Id="rId36" Type="http://schemas.openxmlformats.org/officeDocument/2006/relationships/theme" Target="theme/theme1.xml"  /><Relationship Id="rId37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5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7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8.png"  /><Relationship Id="rId3" Type="http://schemas.openxmlformats.org/officeDocument/2006/relationships/image" Target="../media/image2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9.png"  /><Relationship Id="rId5" Type="http://schemas.openxmlformats.org/officeDocument/2006/relationships/image" Target="../media/image9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9.png"  /><Relationship Id="rId9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1070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84300" y="0"/>
            <a:ext cx="5384800" cy="538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7995900" y="3162300"/>
            <a:ext cx="5511800" cy="6172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33000" y="6248400"/>
            <a:ext cx="3543300" cy="3975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447800" y="2425700"/>
            <a:ext cx="11417300" cy="2946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홍대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카페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 </a:t>
            </a:r>
            <a:endParaRPr lang="en-US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  <a:p>
            <a:pPr lvl="0" algn="l">
              <a:lnSpc>
                <a:spcPct val="99600"/>
              </a:lnSpc>
              <a:defRPr/>
            </a:pP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맞춤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추천</a:t>
            </a:r>
            <a:r>
              <a:rPr lang="en-US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89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서비스</a:t>
            </a:r>
            <a:endParaRPr lang="ko-KR" sz="89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585700" y="6400800"/>
            <a:ext cx="5410200" cy="3822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부조장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조원</a:t>
            </a:r>
            <a:r>
              <a:rPr lang="en-US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 : </a:t>
            </a: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백찬혁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이주연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  <a:p>
            <a:pPr lvl="0" algn="r">
              <a:lnSpc>
                <a:spcPct val="99600"/>
              </a:lnSpc>
              <a:defRPr/>
            </a:pPr>
            <a:r>
              <a:rPr lang="ko-KR" sz="3500" b="1" i="0" u="none" strike="noStrike">
                <a:solidFill>
                  <a:srgbClr val="f4f3f1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sz="3500" b="1" i="0" u="none" strike="noStrike">
              <a:solidFill>
                <a:srgbClr val="f4f3f1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36454"/>
            <a:ext cx="17282160" cy="6370129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이경희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Selenium, BeautifulSoup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함께 활용하여 HTML 파싱 및 데이터 추출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NLTK(Natural Language Toolkit)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 리뷰 및 텍스트 데이터를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처리하고,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자연어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			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분석(NLP)을 통해 키워드 추출, 감성 분석 등 수행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Folium, Haversine, Geopy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지도 시각화 및 거리 계산, 지오코딩을 통해 사용자 위치와 카페 		간의 거리 기반 추천 시스템 구현</a:t>
            </a:r>
            <a:endParaRPr lang="en-US" altLang="ko-KR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Kibana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검색 엔진 구축 및 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빠른 데이터 추출을 위한 쿼리 작성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Database 관리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 MySQL,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34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 관리</a:t>
            </a:r>
            <a:endParaRPr lang="ko-KR" altLang="en-US" sz="34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41097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DATA SCIENCE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9420139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695700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6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화면 정의서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00112" y="4914900"/>
            <a:ext cx="16922116" cy="383857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기능 명세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각 화면에서 제공해야 하는 기능 및 동작 정의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디자인 가이드라인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인터페이스(UI)의 레이아웃, 구성 요소, 스타일 등에 대한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세부 사항 정의</a:t>
            </a:r>
            <a:endParaRPr lang="en-US" alt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보다 명확한 커뮤니케이션</a:t>
            </a:r>
            <a:r>
              <a:rPr lang="en-US" altLang="ko-KR" sz="38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개발자와 기획자 간의 명확한 소통을 위한 기준 설정</a:t>
            </a:r>
            <a:endParaRPr lang="ko-KR" altLang="en-US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6838015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06386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17726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8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59209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09757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56370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2855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9833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944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185667"/>
            <a:ext cx="1480628" cy="957832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목적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5575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1.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개요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14400" y="5343525"/>
            <a:ext cx="14668500" cy="3362325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분석하여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최적의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개발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이용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데이터를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바탕으로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맞춤형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제공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홍대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지역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카페와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간의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강화하여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방문율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개별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취향에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맞춘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추천하는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빅데이터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웹서비스를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제안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소비자들의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편의성을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높이고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카페의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고객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유입</a:t>
            </a:r>
            <a:r>
              <a:rPr lang="en-US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3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증대</a:t>
            </a:r>
            <a:endParaRPr lang="ko-KR" sz="3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018936499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50494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36565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16019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857920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04218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8290286" cy="1029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04162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목적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프로젝트의 신속하고 효율적인 배포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4777740"/>
            <a:ext cx="1620202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의 다양한 서비스와 인프라를 활용해 애플리케이션을 손쉽게 배포하고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56641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강력하고 편리한 보안 관리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8" y="6646545"/>
            <a:ext cx="15841980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VPC, 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보안 그룹 등의 보안 관리 도구로 보안을 손쉽게 구성 가능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4"/>
          <p:cNvSpPr txBox="1"/>
          <p:nvPr/>
        </p:nvSpPr>
        <p:spPr>
          <a:xfrm>
            <a:off x="540067" y="742378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데이터로 개발 및 테스트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1260157" y="8503920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RDS, OpenSearch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등을 사용하여 모든 팀원이 동일한 데이터로 개발 및 테스트 가능 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2525198273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EC2: (Elastic Compute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Python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애플리케이션을 배포하고 실행하는 서버 인스턴스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RDS: (Relational Database Service) - MySQL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MySQL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데이터베이스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4"/>
          <p:cNvSpPr txBox="1"/>
          <p:nvPr/>
        </p:nvSpPr>
        <p:spPr>
          <a:xfrm>
            <a:off x="540067" y="7560945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OpenSearch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1260157" y="864108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배포 및 관리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160167740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활용 계획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540067" y="396049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S3 (Simple Storage Service)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260157" y="5040630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파일 저장소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540068" y="576072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5.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VPC (Virtual Private Cloud)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260157" y="6840855"/>
            <a:ext cx="14761845" cy="72009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역할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네트워크 보안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주소 호스팅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4184540472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1.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우선 적용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상대적으로 설정이 간단하고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동일한 데이터를 제공해주는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RDS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를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서비스에 대한 지식이 부족하여 배포하는데 어려움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6286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2.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비용 및 시간 리스크 관리</a:t>
            </a:r>
            <a:endParaRPr lang="ko-KR" altLang="en-US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7366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다른 AWS 서비스들을 초기에 도입할 경우 발생할 수 있는 비용과 시간에 대한 리스크를 최소화하기 위해 프리티어로 가능한 RDS만 우선 적용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22945428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8999" y="3471292"/>
            <a:ext cx="14732000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사용자 맞춤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사용자의 선호도를 바탕으로 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선호유형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프랜차이즈 여부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분위기 등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900621" y="6555296"/>
            <a:ext cx="8776779" cy="25866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다른 방식의 추천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리뷰 수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좋아요 등을 활용한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성별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연령대 별 추천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1796552041"/>
      </p:ext>
    </p:extLst>
  </p:cSld>
  <p:clrMapOvr>
    <a:masterClrMapping/>
  </p:clrMapOvr>
</p:sld>
</file>

<file path=ppt/slides/slide3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01700" y="1168400"/>
            <a:ext cx="71755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7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AWS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특이사항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7" name="TextBox 4"/>
          <p:cNvSpPr txBox="1"/>
          <p:nvPr/>
        </p:nvSpPr>
        <p:spPr>
          <a:xfrm>
            <a:off x="540067" y="3697605"/>
            <a:ext cx="12601575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3.</a:t>
            </a:r>
            <a:r>
              <a:rPr lang="ko-KR" altLang="en-US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복합적인 시스템 적용에 따른 난이도 증가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1260157" y="4777740"/>
            <a:ext cx="16202025" cy="216027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DB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연결 외에도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ElasticSearch, Python, Logstash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등 다양한 기술이 복합적으로 사용됨에 따라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적용에 더 높은 난이도와 비용이 발생할 가능성 존재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4"/>
          <p:cNvSpPr txBox="1"/>
          <p:nvPr/>
        </p:nvSpPr>
        <p:spPr>
          <a:xfrm>
            <a:off x="540067" y="7048500"/>
            <a:ext cx="14401800" cy="108013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4. 단계적 접근 전략</a:t>
            </a:r>
            <a:endParaRPr lang="en-US" altLang="ko-KR" sz="46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1260157" y="8128635"/>
            <a:ext cx="14761845" cy="144018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초기 개발 단계에서는 RDS만 적용하고, 개발이 일정 수준 완료된 후 추가적인 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AWS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서비스를 도입하여 배포를 시도할 예정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</p:spTree>
    <p:extLst>
      <p:ext uri="{BB962C8B-B14F-4D97-AF65-F5344CB8AC3E}">
        <p14:creationId xmlns:p14="http://schemas.microsoft.com/office/powerpoint/2010/main" val="3496156923"/>
      </p:ext>
    </p:extLst>
  </p:cSld>
  <p:clrMapOvr>
    <a:masterClrMapping/>
  </p:clrMapOvr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00100" y="1168400"/>
            <a:ext cx="5372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8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/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범위관리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09600" y="3543300"/>
          <a:ext cx="17145000" cy="6400801"/>
        </p:xfrm>
        <a:graphic>
          <a:graphicData uri="http://schemas.openxmlformats.org/drawingml/2006/table">
            <a:tbl>
              <a:tblPr firstRow="1" bandRow="1">
                <a:tableStyleId>{E1AC179A-AAE8-4965-B83C-04088BF44C00}</a:tableStyleId>
              </a:tblPr>
              <a:tblGrid>
                <a:gridCol w="4288380"/>
                <a:gridCol w="12856620"/>
              </a:tblGrid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Date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6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Task</a:t>
                      </a:r>
                      <a:endParaRPr lang="en-US" altLang="ko-KR" sz="36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98269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l">
                        <a:lnSpc>
                          <a:spcPct val="116199"/>
                        </a:lnSpc>
                        <a:defRPr/>
                      </a:pPr>
                      <a:r>
                        <a:rPr lang="en-US" sz="3000" b="0" i="0" u="none" strike="noStrike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8/20 ~ 8/21</a:t>
                      </a:r>
                      <a:endParaRPr lang="en-US" altLang="ko-KR" sz="3000" b="0" i="0" u="none" strike="noStrike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8/26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 설계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(Workflow,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기능분해도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CRUD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매트릭스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,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메뉴 구성도 등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)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8/23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8/27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UI / UX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기획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8/29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Database 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설계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8/28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8/30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데이터 수집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정의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/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가공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9/12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9/13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  <a:tr h="62553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9/20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~</a:t>
                      </a: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 </a:t>
                      </a:r>
                      <a:r>
                        <a:rPr lang="en-US" altLang="ko-KR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9/23</a:t>
                      </a:r>
                      <a:endParaRPr lang="en-US" altLang="ko-KR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r>
                        <a:rPr lang="ko-KR" altLang="en-US" sz="3000">
                          <a:solidFill>
                            <a:srgbClr val="616161"/>
                          </a:solidFill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 sz="3000">
                        <a:solidFill>
                          <a:srgbClr val="616161"/>
                        </a:solidFill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823014"/>
      </p:ext>
    </p:extLst>
  </p:cSld>
  <p:clrMapOvr>
    <a:masterClrMapping/>
  </p:clrMapOvr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2501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12700"/>
            <a:ext cx="2463800" cy="2463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00100" y="749300"/>
            <a:ext cx="54483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9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일정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274356" y="3238500"/>
          <a:ext cx="17785028" cy="6275828"/>
        </p:xfrm>
        <a:graphic>
          <a:graphicData uri="http://schemas.openxmlformats.org/drawingml/2006/table">
            <a:tbl>
              <a:tblPr firstRow="1" bandRow="1"/>
              <a:tblGrid>
                <a:gridCol w="3383280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  <a:gridCol w="626163"/>
              </a:tblGrid>
              <a:tr h="367665">
                <a:tc rowSpan="2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3600">
                          <a:latin typeface="전기안전체 Regular TTF"/>
                          <a:ea typeface="전기안전체 Regular TTF"/>
                        </a:rPr>
                        <a:t>작업</a:t>
                      </a:r>
                      <a:endParaRPr lang="ko-KR" altLang="en-US" sz="3600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/>
                </a:tc>
                <a:tc gridSpan="10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8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gridSpan="13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월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  <a:tc hMerge="1"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72009" marR="36004" marT="36004" marB="36004"/>
                </a:tc>
              </a:tr>
              <a:tr h="367665">
                <a:tc vMerge="1"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>
                        <a:defRPr/>
                      </a:pP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27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28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5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6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9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11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12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13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20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23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72009" tIns="36004" rIns="36004" bIns="36004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24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72009" marR="36004" marT="36004" marB="36004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주제 선정, 제안서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기능 설계 (Workflow, 기능분해도, CRUD 매트릭스, 메뉴 구성도 등)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시스템 설계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>
                        <a:alpha val="66000"/>
                      </a:srgbClr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UI / UX 기획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>
                          <a:latin typeface="전기안전체 Regular TTF"/>
                          <a:ea typeface="전기안전체 Regular TTF"/>
                        </a:rPr>
                        <a:t>Database 설계</a:t>
                      </a:r>
                      <a:endParaRPr lang="en-US" altLang="ko-KR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69d8ad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데이터 수집 / 정의 / 가공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1e745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개발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통합 및 테스트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ecd174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207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>
                          <a:latin typeface="전기안전체 Regular TTF"/>
                          <a:ea typeface="전기안전체 Regular TTF"/>
                        </a:rPr>
                        <a:t>보고서 작성</a:t>
                      </a: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endParaRPr lang="ko-KR" altLang="en-US">
                        <a:latin typeface="전기안전체 Regular TTF"/>
                        <a:ea typeface="전기안전체 Regular TTF"/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5163502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89000" y="4069271"/>
            <a:ext cx="13320204" cy="54917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다양한 방식의 검색기능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endParaRPr lang="en-US" altLang="ko-KR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특정 위치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키워드 기반의 검색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검색된 결과에 필터를 적용</a:t>
            </a:r>
            <a:endParaRPr lang="ko-KR" altLang="en-US" sz="4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</a:t>
            </a:r>
            <a:r>
              <a:rPr lang="ko-KR" altLang="en-US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필터 예시</a:t>
            </a:r>
            <a:r>
              <a:rPr lang="en-US" altLang="ko-KR" sz="40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endParaRPr lang="ko-KR" altLang="en-US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연령대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편의시설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와이파이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주차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흡연실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휠체어 접근성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		테마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보드게임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한옥 등</a:t>
            </a:r>
            <a:r>
              <a:rPr lang="en-US" altLang="ko-KR" sz="3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altLang="ko-KR" sz="36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4775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2.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주요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기능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46039979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 rot="5400000">
            <a:off x="-334734" y="7383332"/>
            <a:ext cx="5330466" cy="1260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5400000">
            <a:off x="2349501" y="7404100"/>
            <a:ext cx="53721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 rot="5400000">
            <a:off x="4635500" y="7404100"/>
            <a:ext cx="53721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 rot="5400000">
            <a:off x="7518400" y="7404100"/>
            <a:ext cx="5372100" cy="127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 rot="5400000">
            <a:off x="9436100" y="7404100"/>
            <a:ext cx="53721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 rot="5400000">
            <a:off x="12448097" y="7404101"/>
            <a:ext cx="53721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4400" y="1168400"/>
            <a:ext cx="45720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3.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개발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스택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54520" y="3735896"/>
            <a:ext cx="1626679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Front-End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5471" y="6574346"/>
            <a:ext cx="1605533" cy="13483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-HTML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-CSS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-JAVASCRIPT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95600" y="3745421"/>
            <a:ext cx="1529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Back-End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334000" y="3745421"/>
            <a:ext cx="14912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Database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620000" y="3745421"/>
            <a:ext cx="219608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Infrastructure</a:t>
            </a:r>
            <a:endParaRPr lang="en-US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515600" y="3745421"/>
            <a:ext cx="1148333" cy="43395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형상관리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556892" y="6736271"/>
            <a:ext cx="2243708" cy="1024508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-Spring Framework</a:t>
            </a:r>
            <a:b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</a:b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(4.2.4-Release)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-MyBatis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(3.3.1)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181600" y="7012496"/>
            <a:ext cx="1853183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(8.0.21)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467600" y="6438900"/>
            <a:ext cx="2590800" cy="14478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-AWS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(RDS, EC2, Opensearch)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91800" y="7069646"/>
            <a:ext cx="967357" cy="3863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-GitHub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20600" y="6896100"/>
            <a:ext cx="2324100" cy="952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-Python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(3.8.8)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-ElasticSearch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-Kibana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(6.5.1)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5468600" y="3771900"/>
            <a:ext cx="2374900" cy="4191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개발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툴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및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WAS</a:t>
            </a:r>
            <a:endParaRPr lang="en-US" alt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5316200" y="6248400"/>
            <a:ext cx="2743200" cy="224790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-Eclipse 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(STS3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3.9.13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-Spyder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4.2.5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 -VS Code</a:t>
            </a:r>
            <a:endParaRPr lang="en-US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-MySQL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Workbench</a:t>
            </a:r>
            <a:r>
              <a:rPr lang="en-US" altLang="ko-KR" sz="18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8.0</a:t>
            </a:r>
            <a:endParaRPr lang="en-US" altLang="ko-KR" sz="18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ctr">
              <a:lnSpc>
                <a:spcPct val="116199"/>
              </a:lnSpc>
              <a:defRPr/>
            </a:pPr>
            <a:r>
              <a:rPr lang="en-US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-Apache Tomcat</a:t>
            </a:r>
            <a:r>
              <a:rPr lang="en-US" altLang="ko-KR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8.5(WAS)</a:t>
            </a:r>
            <a:endParaRPr lang="en-US" altLang="ko-KR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2420600" y="3754946"/>
            <a:ext cx="2081783" cy="424433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데이터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수집</a:t>
            </a:r>
            <a:r>
              <a:rPr lang="en-US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/</a:t>
            </a:r>
            <a:r>
              <a:rPr lang="ko-KR" sz="2400" b="1" i="1" u="none" strike="noStrike">
                <a:solidFill>
                  <a:srgbClr val="107053"/>
                </a:solidFill>
                <a:latin typeface="전기안전체 Regular TTF"/>
                <a:ea typeface="전기안전체 Regular TTF"/>
              </a:rPr>
              <a:t>분석</a:t>
            </a:r>
            <a:endParaRPr lang="ko-KR" sz="2400" b="1" i="1" u="none" strike="noStrike">
              <a:solidFill>
                <a:srgbClr val="107053"/>
              </a:solidFill>
              <a:latin typeface="전기안전체 Regular TTF"/>
              <a:ea typeface="전기안전체 Regular TTF"/>
            </a:endParaRPr>
          </a:p>
        </p:txBody>
      </p:sp>
    </p:spTree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-38100"/>
            <a:ext cx="18288000" cy="33782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256000" y="-12700"/>
            <a:ext cx="3340100" cy="3340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199" y="1143000"/>
            <a:ext cx="71882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4.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프로젝트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워크플로우</a:t>
            </a:r>
            <a:endParaRPr lang="ko-KR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" y="3314700"/>
            <a:ext cx="18288000" cy="6934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45446"/>
            <a:ext cx="17282160" cy="3960495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PM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Manager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이상현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전체 프로젝트 관리 및 일정 조율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주요 의사결정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PA (Project Assistant):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기술적 리더십 제공, 아키텍처 설계, 코드 품질 관리, 기술적 문제 및 일정상 문제 	해결 지원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71374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</a:t>
            </a:r>
            <a:endParaRPr lang="ko-KR" altLang="en-US" sz="53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45407825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7" y="3960495"/>
            <a:ext cx="17282160" cy="5760720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이윤형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이주연</a:t>
            </a:r>
            <a:r>
              <a:rPr lang="en-US" altLang="ko-KR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백찬혁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화면 기획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화면 정의서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- UI/UX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설계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프로토 타입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HTML, CSS, JAVASCRIPT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사용하여 화면 구현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FRONTEND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65249757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f3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38100"/>
            <a:ext cx="18288000" cy="3378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294100" y="-12700"/>
            <a:ext cx="3340100" cy="3340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40068" y="3960495"/>
            <a:ext cx="17282160" cy="4474654"/>
          </a:xfrm>
          <a:prstGeom prst="rect">
            <a:avLst/>
          </a:prstGeom>
        </p:spPr>
        <p:txBody>
          <a:bodyPr lIns="36004" tIns="36004" rIns="36004" bIns="36004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PL (</a:t>
            </a:r>
            <a:r>
              <a:rPr lang="en-US" altLang="ko-KR" sz="46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Project Leader</a:t>
            </a:r>
            <a:r>
              <a:rPr lang="en-US" altLang="ko-KR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): </a:t>
            </a: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차지민</a:t>
            </a:r>
            <a:endParaRPr lang="ko-KR" altLang="en-US" sz="50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파트 구성원</a:t>
            </a:r>
            <a:r>
              <a:rPr lang="en-US" altLang="ko-KR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5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5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김은규</a:t>
            </a:r>
            <a:endParaRPr lang="ko-KR" altLang="en-US" sz="4500" b="1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5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백엔드 개발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JAVA SPRING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FRAMEWORK 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기반 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API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구현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-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시스템 연동</a:t>
            </a:r>
            <a:r>
              <a:rPr lang="en-US" altLang="ko-KR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b="1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: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프로젝트 전반적으로 필요한 시스템 연동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구축</a:t>
            </a:r>
            <a:r>
              <a:rPr lang="en-US" altLang="ko-KR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,</a:t>
            </a: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 개선</a:t>
            </a:r>
            <a:endParaRPr lang="ko-KR" altLang="en-US" sz="400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  <a:p>
            <a:pPr lvl="0" algn="l">
              <a:lnSpc>
                <a:spcPct val="116199"/>
              </a:lnSpc>
              <a:defRPr/>
            </a:pPr>
            <a:r>
              <a:rPr lang="ko-KR" altLang="en-US" sz="400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r>
              <a:rPr lang="ko-KR" altLang="en-US" sz="4600" b="0" i="0" u="none" strike="noStrike">
                <a:solidFill>
                  <a:srgbClr val="5a5a5a"/>
                </a:solidFill>
                <a:latin typeface="전기안전체 Regular TTF"/>
                <a:ea typeface="전기안전체 Regular TTF"/>
              </a:rPr>
              <a:t>	</a:t>
            </a:r>
            <a:endParaRPr lang="ko-KR" altLang="en-US" sz="4000" b="0" i="0" u="none" strike="noStrike">
              <a:solidFill>
                <a:srgbClr val="5a5a5a"/>
              </a:solidFill>
              <a:latin typeface="전기안전체 Regular TTF"/>
              <a:ea typeface="전기안전체 Regular TT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1700" y="1168400"/>
            <a:ext cx="11976100" cy="939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6199"/>
              </a:lnSpc>
              <a:defRPr/>
            </a:pP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5</a:t>
            </a:r>
            <a:r>
              <a:rPr 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.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팀 구성 및 역활 분담 </a:t>
            </a:r>
            <a:r>
              <a:rPr lang="en-US" altLang="ko-KR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-</a:t>
            </a:r>
            <a:r>
              <a:rPr lang="ko-KR" altLang="en-US" sz="53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 </a:t>
            </a:r>
            <a:r>
              <a:rPr lang="en-US" altLang="ko-KR" sz="4000" b="1" i="0" u="none" strike="noStrike">
                <a:solidFill>
                  <a:srgbClr val="f4f3f1"/>
                </a:solidFill>
                <a:latin typeface="김해가야체 Regular"/>
                <a:ea typeface="김해가야체 Regular"/>
              </a:rPr>
              <a:t>BACKEND</a:t>
            </a:r>
            <a:endParaRPr lang="en-US" altLang="ko-KR" sz="4000" b="1" i="0" u="none" strike="noStrike">
              <a:solidFill>
                <a:srgbClr val="f4f3f1"/>
              </a:solidFill>
              <a:latin typeface="김해가야체 Regular"/>
              <a:ea typeface="김해가야체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047270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638</ep:Words>
  <ep:PresentationFormat>On-screen Show (4:3)</ep:PresentationFormat>
  <ep:Paragraphs>125</ep:Paragraphs>
  <ep:Slides>32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ep:HeadingPairs>
  <ep:TitlesOfParts>
    <vt:vector size="33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ledle</cp:lastModifiedBy>
  <dcterms:modified xsi:type="dcterms:W3CDTF">2024-09-06T02:12:05.430</dcterms:modified>
  <cp:revision>90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